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257" r:id="rId2"/>
    <p:sldId id="284" r:id="rId3"/>
    <p:sldId id="259" r:id="rId4"/>
    <p:sldId id="263" r:id="rId5"/>
    <p:sldId id="282" r:id="rId6"/>
    <p:sldId id="285" r:id="rId7"/>
    <p:sldId id="286" r:id="rId8"/>
    <p:sldId id="287" r:id="rId9"/>
    <p:sldId id="280" r:id="rId10"/>
    <p:sldId id="27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28"/>
    <p:restoredTop sz="76073"/>
  </p:normalViewPr>
  <p:slideViewPr>
    <p:cSldViewPr snapToGrid="0" snapToObjects="1" showGuides="1">
      <p:cViewPr>
        <p:scale>
          <a:sx n="95" d="100"/>
          <a:sy n="95" d="100"/>
        </p:scale>
        <p:origin x="1376" y="-53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44662-BE5C-3942-A747-0096A1C88E01}" type="datetimeFigureOut">
              <a:rPr lang="en-US" smtClean="0"/>
              <a:t>1/12/18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6C5CE0-11A9-154E-861B-A3A474D4D188}" type="slidenum">
              <a:rPr lang="en-US" smtClean="0"/>
              <a:t>‹#›</a:t>
            </a:fld>
            <a:endParaRPr lang="en-US"/>
          </a:p>
        </p:txBody>
      </p:sp>
    </p:spTree>
    <p:extLst>
      <p:ext uri="{BB962C8B-B14F-4D97-AF65-F5344CB8AC3E}">
        <p14:creationId xmlns:p14="http://schemas.microsoft.com/office/powerpoint/2010/main" val="739565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www.flickr.com/photos/stevedevol/4434122972"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717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solidFill>
                  <a:schemeClr val="tx1"/>
                </a:solidFill>
                <a:latin typeface="Calibri Bold" charset="0"/>
                <a:ea typeface="ＭＳ Ｐゴシック" charset="-128"/>
                <a:sym typeface="Calibri Bold" charset="0"/>
              </a:rPr>
              <a:t>Welcome to the Middle School Math Partnership M</a:t>
            </a:r>
            <a:r>
              <a:rPr lang="en-US" altLang="en-US" sz="1200" baseline="32000" dirty="0" smtClean="0">
                <a:solidFill>
                  <a:schemeClr val="tx1"/>
                </a:solidFill>
                <a:latin typeface="Calibri Bold" charset="0"/>
                <a:ea typeface="ＭＳ Ｐゴシック" charset="-128"/>
                <a:sym typeface="Calibri Bold" charset="0"/>
              </a:rPr>
              <a:t>2</a:t>
            </a:r>
            <a:r>
              <a:rPr lang="en-US" altLang="en-US" sz="1200" dirty="0" smtClean="0">
                <a:solidFill>
                  <a:schemeClr val="tx1"/>
                </a:solidFill>
                <a:latin typeface="Calibri Bold" charset="0"/>
                <a:ea typeface="ＭＳ Ｐゴシック" charset="-128"/>
                <a:sym typeface="Calibri Bold" charset="0"/>
              </a:rPr>
              <a:t>P</a:t>
            </a:r>
            <a:br>
              <a:rPr lang="en-US" altLang="en-US" sz="1200" dirty="0" smtClean="0">
                <a:solidFill>
                  <a:schemeClr val="tx1"/>
                </a:solidFill>
                <a:latin typeface="Calibri Bold" charset="0"/>
                <a:ea typeface="ＭＳ Ｐゴシック" charset="-128"/>
                <a:sym typeface="Calibri Bold" charset="0"/>
              </a:rPr>
            </a:br>
            <a:r>
              <a:rPr lang="en-US" altLang="en-US" sz="1200" dirty="0" smtClean="0">
                <a:solidFill>
                  <a:schemeClr val="tx1"/>
                </a:solidFill>
                <a:latin typeface="Calibri Bold" charset="0"/>
                <a:ea typeface="ＭＳ Ｐゴシック" charset="-128"/>
                <a:sym typeface="Calibri Bold" charset="0"/>
              </a:rPr>
              <a:t>Tuesday, </a:t>
            </a:r>
            <a:r>
              <a:rPr lang="en-US" altLang="en-US" sz="1200" dirty="0" smtClean="0">
                <a:solidFill>
                  <a:schemeClr val="tx1"/>
                </a:solidFill>
                <a:latin typeface="Calibri Bold" charset="0"/>
                <a:ea typeface="ＭＳ Ｐゴシック" charset="-128"/>
                <a:sym typeface="Calibri Bold" charset="0"/>
              </a:rPr>
              <a:t>August 2017</a:t>
            </a:r>
            <a:endParaRPr lang="en-US" altLang="en-US" sz="1200" dirty="0" smtClean="0">
              <a:solidFill>
                <a:schemeClr val="tx1"/>
              </a:solidFill>
              <a:latin typeface="Calibri Bold" charset="0"/>
              <a:ea typeface="ＭＳ Ｐゴシック" charset="-128"/>
              <a:sym typeface="Calibri Bold"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200" dirty="0" smtClean="0">
              <a:solidFill>
                <a:schemeClr val="tx1"/>
              </a:solidFill>
              <a:latin typeface="Calibri Bold" charset="0"/>
              <a:ea typeface="ＭＳ Ｐゴシック" charset="-128"/>
              <a:sym typeface="Calibri Bold" charset="0"/>
            </a:endParaRPr>
          </a:p>
          <a:p>
            <a:pPr eaLnBrk="1"/>
            <a:r>
              <a:rPr lang="en-US" altLang="en-US" dirty="0" smtClean="0">
                <a:ea typeface="ＭＳ Ｐゴシック" charset="-128"/>
              </a:rPr>
              <a:t>Photo Credit:</a:t>
            </a:r>
          </a:p>
          <a:p>
            <a:pPr eaLnBrk="1"/>
            <a:r>
              <a:rPr lang="en-US" altLang="en-US" dirty="0" err="1" smtClean="0">
                <a:ea typeface="ＭＳ Ｐゴシック" charset="-128"/>
              </a:rPr>
              <a:t>Pixabay</a:t>
            </a:r>
            <a:r>
              <a:rPr lang="en-US" altLang="en-US" dirty="0" smtClean="0">
                <a:ea typeface="ＭＳ Ｐゴシック" charset="-128"/>
              </a:rPr>
              <a:t>- No attribution required</a:t>
            </a:r>
          </a:p>
          <a:p>
            <a:pPr eaLnBrk="1" hangingPunct="1"/>
            <a:endParaRPr lang="en-US" altLang="ja-JP" dirty="0">
              <a:latin typeface="Helvetica" charset="0"/>
              <a:ea typeface="ＭＳ Ｐゴシック" charset="-128"/>
              <a:sym typeface="Helvetica" charset="0"/>
            </a:endParaRPr>
          </a:p>
        </p:txBody>
      </p:sp>
    </p:spTree>
    <p:extLst>
      <p:ext uri="{BB962C8B-B14F-4D97-AF65-F5344CB8AC3E}">
        <p14:creationId xmlns:p14="http://schemas.microsoft.com/office/powerpoint/2010/main" val="36947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Rot="1" noChangeAspect="1" noChangeArrowheads="1"/>
          </p:cNvSpPr>
          <p:nvPr>
            <p:ph type="sldImg"/>
          </p:nvPr>
        </p:nvSpPr>
        <p:spPr>
          <a:xfrm>
            <a:off x="1371600" y="1143000"/>
            <a:ext cx="4114800" cy="3086100"/>
          </a:xfrm>
        </p:spPr>
      </p:sp>
      <p:sp>
        <p:nvSpPr>
          <p:cNvPr id="68610" name="Rectangle 2"/>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ea typeface="Microsoft Sans Serif" charset="0"/>
                <a:cs typeface="Microsoft Sans Serif" charset="0"/>
                <a:sym typeface="Microsoft Sans Serif" charset="0"/>
              </a:rPr>
              <a:t>Take some time to check the resources in this book and consider how you could use some of the introductory lessons (like the learning targets and success criteria lesson)with your students.</a:t>
            </a:r>
          </a:p>
          <a:p>
            <a:pPr eaLnBrk="1">
              <a:lnSpc>
                <a:spcPct val="100000"/>
              </a:lnSpc>
              <a:defRPr/>
            </a:pPr>
            <a:endParaRPr lang="en-US" altLang="en-US" sz="1200" dirty="0" smtClean="0"/>
          </a:p>
        </p:txBody>
      </p:sp>
    </p:spTree>
    <p:extLst>
      <p:ext uri="{BB962C8B-B14F-4D97-AF65-F5344CB8AC3E}">
        <p14:creationId xmlns:p14="http://schemas.microsoft.com/office/powerpoint/2010/main" val="334816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Rot="1" noChangeAspect="1" noChangeArrowheads="1"/>
          </p:cNvSpPr>
          <p:nvPr>
            <p:ph type="sldImg"/>
          </p:nvPr>
        </p:nvSpPr>
        <p:spPr/>
      </p:sp>
      <p:sp>
        <p:nvSpPr>
          <p:cNvPr id="9218" name="Rectangle 2"/>
          <p:cNvSpPr>
            <a:spLocks noGrp="1" noChangeArrowheads="1"/>
          </p:cNvSpPr>
          <p:nvPr>
            <p:ph type="body" idx="1"/>
          </p:nvPr>
        </p:nvSpPr>
        <p:spPr/>
        <p:txBody>
          <a:bodyPr/>
          <a:lstStyle/>
          <a:p>
            <a:pPr eaLnBrk="1">
              <a:lnSpc>
                <a:spcPct val="100000"/>
              </a:lnSpc>
            </a:pPr>
            <a:r>
              <a:rPr lang="en-US" altLang="en-US" sz="1200" dirty="0">
                <a:latin typeface="Helvetica" charset="0"/>
                <a:ea typeface="Helvetica" charset="0"/>
                <a:cs typeface="Helvetica" charset="0"/>
                <a:sym typeface="Helvetica" charset="0"/>
              </a:rPr>
              <a:t>Overarching goals of the project</a:t>
            </a:r>
          </a:p>
          <a:p>
            <a:pPr eaLnBrk="1">
              <a:lnSpc>
                <a:spcPct val="100000"/>
              </a:lnSpc>
            </a:pPr>
            <a:endParaRPr lang="en-US" altLang="en-US" sz="1200" dirty="0">
              <a:latin typeface="Helvetica" charset="0"/>
              <a:ea typeface="Helvetica" charset="0"/>
              <a:cs typeface="Helvetica" charset="0"/>
              <a:sym typeface="Helvetica" charset="0"/>
            </a:endParaRPr>
          </a:p>
          <a:p>
            <a:pPr eaLnBrk="1">
              <a:lnSpc>
                <a:spcPct val="100000"/>
              </a:lnSpc>
            </a:pPr>
            <a:r>
              <a:rPr lang="en-US" altLang="en-US" sz="1200" dirty="0">
                <a:latin typeface="Helvetica" charset="0"/>
                <a:ea typeface="Helvetica" charset="0"/>
                <a:cs typeface="Helvetica" charset="0"/>
                <a:sym typeface="Helvetica" charset="0"/>
              </a:rPr>
              <a:t>Increase teachers’ content and pedagogical content knowledge of mathematics</a:t>
            </a:r>
          </a:p>
          <a:p>
            <a:pPr eaLnBrk="1">
              <a:lnSpc>
                <a:spcPct val="100000"/>
              </a:lnSpc>
            </a:pPr>
            <a:r>
              <a:rPr lang="en-US" altLang="en-US" sz="1200" dirty="0">
                <a:latin typeface="Helvetica" charset="0"/>
                <a:ea typeface="Helvetica" charset="0"/>
                <a:cs typeface="Helvetica" charset="0"/>
                <a:sym typeface="Helvetica" charset="0"/>
              </a:rPr>
              <a:t>Increase students’ achievement in </a:t>
            </a:r>
            <a:r>
              <a:rPr lang="en-US" altLang="en-US" sz="1200" dirty="0" smtClean="0">
                <a:latin typeface="Helvetica" charset="0"/>
                <a:ea typeface="Helvetica" charset="0"/>
                <a:cs typeface="Helvetica" charset="0"/>
                <a:sym typeface="Helvetica" charset="0"/>
              </a:rPr>
              <a:t>mathematics</a:t>
            </a:r>
          </a:p>
          <a:p>
            <a:pPr eaLnBrk="1">
              <a:lnSpc>
                <a:spcPct val="100000"/>
              </a:lnSpc>
            </a:pPr>
            <a:endParaRPr lang="en-US" altLang="en-US" sz="1200" dirty="0" smtClean="0">
              <a:latin typeface="Helvetica" charset="0"/>
              <a:ea typeface="Helvetica" charset="0"/>
              <a:cs typeface="Helvetica" charset="0"/>
              <a:sym typeface="Helvetica" charset="0"/>
            </a:endParaRPr>
          </a:p>
          <a:p>
            <a:pPr eaLnBrk="1"/>
            <a:r>
              <a:rPr lang="en-US" altLang="en-US" dirty="0" smtClean="0">
                <a:ea typeface="ＭＳ Ｐゴシック" charset="-128"/>
              </a:rPr>
              <a:t>Photo Credit:</a:t>
            </a:r>
          </a:p>
          <a:p>
            <a:pPr eaLnBrk="1"/>
            <a:r>
              <a:rPr lang="en-US" altLang="en-US" dirty="0" err="1" smtClean="0">
                <a:ea typeface="ＭＳ Ｐゴシック" charset="-128"/>
              </a:rPr>
              <a:t>Pixabay</a:t>
            </a:r>
            <a:r>
              <a:rPr lang="en-US" altLang="en-US" dirty="0" smtClean="0">
                <a:ea typeface="ＭＳ Ｐゴシック" charset="-128"/>
              </a:rPr>
              <a:t>- No attribution required</a:t>
            </a:r>
          </a:p>
          <a:p>
            <a:pPr eaLnBrk="1">
              <a:lnSpc>
                <a:spcPct val="100000"/>
              </a:lnSpc>
            </a:pPr>
            <a:endParaRPr lang="en-US" altLang="en-US" dirty="0"/>
          </a:p>
        </p:txBody>
      </p:sp>
    </p:spTree>
    <p:extLst>
      <p:ext uri="{BB962C8B-B14F-4D97-AF65-F5344CB8AC3E}">
        <p14:creationId xmlns:p14="http://schemas.microsoft.com/office/powerpoint/2010/main" val="1728273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1126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Helvetica" charset="0"/>
                <a:ea typeface="ＭＳ Ｐゴシック" charset="-128"/>
                <a:sym typeface="Helvetica" charset="0"/>
              </a:rPr>
              <a:t>Goals for August Building Days:</a:t>
            </a:r>
          </a:p>
          <a:p>
            <a:pPr marL="0" indent="0" algn="l">
              <a:buNone/>
            </a:pPr>
            <a:r>
              <a:rPr lang="en-US" altLang="en-US" sz="1200" dirty="0" smtClean="0">
                <a:sym typeface="Helvetica Neue" charset="0"/>
              </a:rPr>
              <a:t>Consider conditions necessary to ensure mindset messages are communicated to students at the building and classroom level.</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Identify PLCs and schedule meetings through March 31, 2018.</a:t>
            </a:r>
          </a:p>
          <a:p>
            <a:pPr marL="0" indent="0" algn="l">
              <a:buNone/>
            </a:pPr>
            <a:endParaRPr lang="en-US" altLang="en-US" sz="1200" dirty="0" smtClean="0">
              <a:sym typeface="Helvetica Neue" charset="0"/>
            </a:endParaRPr>
          </a:p>
          <a:p>
            <a:pPr eaLnBrk="1"/>
            <a:r>
              <a:rPr lang="en-US" altLang="en-US" dirty="0" smtClean="0">
                <a:ea typeface="ＭＳ Ｐゴシック" charset="-128"/>
              </a:rPr>
              <a:t>Photo </a:t>
            </a:r>
            <a:r>
              <a:rPr lang="en-US" altLang="en-US" dirty="0" smtClean="0">
                <a:ea typeface="ＭＳ Ｐゴシック" charset="-128"/>
              </a:rPr>
              <a:t>Credit:</a:t>
            </a:r>
          </a:p>
          <a:p>
            <a:pPr eaLnBrk="1"/>
            <a:r>
              <a:rPr lang="en-US" altLang="en-US" dirty="0" err="1" smtClean="0">
                <a:ea typeface="ＭＳ Ｐゴシック" charset="-128"/>
              </a:rPr>
              <a:t>Pixabay</a:t>
            </a:r>
            <a:r>
              <a:rPr lang="en-US" altLang="en-US" dirty="0" smtClean="0">
                <a:ea typeface="ＭＳ Ｐゴシック" charset="-128"/>
              </a:rPr>
              <a:t>- No attribution required</a:t>
            </a:r>
          </a:p>
          <a:p>
            <a:pPr eaLnBrk="1" hangingPunct="1"/>
            <a:endParaRPr lang="en-US" altLang="en-US" dirty="0">
              <a:latin typeface="Helvetica" charset="0"/>
              <a:ea typeface="ＭＳ Ｐゴシック" charset="-128"/>
              <a:sym typeface="Helvetica" charset="0"/>
            </a:endParaRPr>
          </a:p>
        </p:txBody>
      </p:sp>
    </p:spTree>
    <p:extLst>
      <p:ext uri="{BB962C8B-B14F-4D97-AF65-F5344CB8AC3E}">
        <p14:creationId xmlns:p14="http://schemas.microsoft.com/office/powerpoint/2010/main" val="1720265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Rot="1" noChangeAspect="1" noChangeArrowheads="1" noTextEdit="1"/>
          </p:cNvSpPr>
          <p:nvPr>
            <p:ph type="sldImg"/>
          </p:nvPr>
        </p:nvSpPr>
        <p:spPr>
          <a:xfrm>
            <a:off x="1371600" y="1143000"/>
            <a:ext cx="4114800" cy="3086100"/>
          </a:xfrm>
          <a:ln/>
        </p:spPr>
      </p:sp>
      <p:sp>
        <p:nvSpPr>
          <p:cNvPr id="2150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813" eaLnBrk="1">
              <a:buClr>
                <a:srgbClr val="000000"/>
              </a:buClr>
              <a:buFont typeface="Gill Sans" charset="0"/>
              <a:buChar char="•"/>
            </a:pPr>
            <a:r>
              <a:rPr lang="en-US" altLang="en-US" dirty="0">
                <a:latin typeface="Trebuchet MS" charset="0"/>
                <a:ea typeface="ＭＳ Ｐゴシック" charset="-128"/>
                <a:sym typeface="Trebuchet MS" charset="0"/>
              </a:rPr>
              <a:t>Respect</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Assume positive intentions</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Active participation</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Safe to take risks and make mistakes</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Focused</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We’re </a:t>
            </a:r>
            <a:r>
              <a:rPr lang="en-US" altLang="en-US" dirty="0" smtClean="0">
                <a:latin typeface="Trebuchet MS" charset="0"/>
                <a:ea typeface="ＭＳ Ｐゴシック" charset="-128"/>
                <a:sym typeface="Trebuchet MS" charset="0"/>
              </a:rPr>
              <a:t>learners</a:t>
            </a:r>
          </a:p>
          <a:p>
            <a:pPr marL="23813" eaLnBrk="1">
              <a:buClr>
                <a:srgbClr val="000000"/>
              </a:buClr>
              <a:buFont typeface="Gill Sans" charset="0"/>
              <a:buChar char="•"/>
            </a:pPr>
            <a:endParaRPr lang="en-US" altLang="en-US" dirty="0" smtClean="0">
              <a:latin typeface="Trebuchet MS" charset="0"/>
              <a:ea typeface="ＭＳ Ｐゴシック" charset="-128"/>
              <a:sym typeface="Trebuchet MS" charset="0"/>
            </a:endParaRPr>
          </a:p>
          <a:p>
            <a:pPr marL="23813" eaLnBrk="1">
              <a:buClr>
                <a:srgbClr val="000000"/>
              </a:buClr>
              <a:buFont typeface="Gill Sans" charset="0"/>
              <a:buChar char="•"/>
            </a:pPr>
            <a:r>
              <a:rPr lang="en-US" altLang="en-US" dirty="0" smtClean="0">
                <a:latin typeface="Trebuchet MS" charset="0"/>
                <a:ea typeface="ＭＳ Ｐゴシック" charset="-128"/>
                <a:sym typeface="Trebuchet MS" charset="0"/>
              </a:rPr>
              <a:t>Choose</a:t>
            </a:r>
            <a:r>
              <a:rPr lang="en-US" altLang="en-US" baseline="0" dirty="0" smtClean="0">
                <a:latin typeface="Trebuchet MS" charset="0"/>
                <a:ea typeface="ＭＳ Ｐゴシック" charset="-128"/>
                <a:sym typeface="Trebuchet MS" charset="0"/>
              </a:rPr>
              <a:t> a norm to attend to in yourself today.  </a:t>
            </a:r>
            <a:endParaRPr lang="en-US" altLang="en-US" dirty="0">
              <a:latin typeface="Trebuchet MS" charset="0"/>
              <a:ea typeface="ＭＳ Ｐゴシック" charset="-128"/>
              <a:sym typeface="Trebuchet MS" charset="0"/>
            </a:endParaRPr>
          </a:p>
          <a:p>
            <a:pPr marL="23813" eaLnBrk="1"/>
            <a:endParaRPr lang="en-US" altLang="en-US" dirty="0">
              <a:latin typeface="Trebuchet MS" charset="0"/>
              <a:ea typeface="ＭＳ Ｐゴシック" charset="-128"/>
              <a:sym typeface="Trebuchet MS" charset="0"/>
            </a:endParaRPr>
          </a:p>
          <a:p>
            <a:pPr marL="23813" eaLnBrk="1"/>
            <a:r>
              <a:rPr lang="en-US" altLang="en-US" dirty="0">
                <a:latin typeface="Trebuchet MS" charset="0"/>
                <a:ea typeface="ＭＳ Ｐゴシック" charset="-128"/>
                <a:sym typeface="Trebuchet MS" charset="0"/>
              </a:rPr>
              <a:t>Photo Credit:</a:t>
            </a:r>
          </a:p>
          <a:p>
            <a:pPr marL="23813" eaLnBrk="1"/>
            <a:r>
              <a:rPr lang="en-US" altLang="en-US" dirty="0">
                <a:latin typeface="Trebuchet MS" charset="0"/>
                <a:ea typeface="ＭＳ Ｐゴシック" charset="-128"/>
                <a:sym typeface="Trebuchet MS" charset="0"/>
              </a:rPr>
              <a:t>Brand New Norms Sign/ Steve </a:t>
            </a:r>
            <a:r>
              <a:rPr lang="en-US" altLang="en-US" dirty="0" err="1">
                <a:latin typeface="Trebuchet MS" charset="0"/>
                <a:ea typeface="ＭＳ Ｐゴシック" charset="-128"/>
                <a:sym typeface="Trebuchet MS" charset="0"/>
              </a:rPr>
              <a:t>Devol</a:t>
            </a:r>
            <a:r>
              <a:rPr lang="en-US" altLang="en-US" dirty="0">
                <a:latin typeface="Trebuchet MS" charset="0"/>
                <a:ea typeface="ＭＳ Ｐゴシック" charset="-128"/>
                <a:sym typeface="Trebuchet MS" charset="0"/>
              </a:rPr>
              <a:t> https://</a:t>
            </a:r>
            <a:r>
              <a:rPr lang="en-US" altLang="en-US" dirty="0" err="1">
                <a:latin typeface="Trebuchet MS" charset="0"/>
                <a:ea typeface="ＭＳ Ｐゴシック" charset="-128"/>
                <a:sym typeface="Trebuchet MS" charset="0"/>
              </a:rPr>
              <a:t>www.flickr.com</a:t>
            </a:r>
            <a:r>
              <a:rPr lang="en-US" altLang="en-US" dirty="0">
                <a:latin typeface="Trebuchet MS" charset="0"/>
                <a:ea typeface="ＭＳ Ｐゴシック" charset="-128"/>
                <a:sym typeface="Trebuchet MS" charset="0"/>
              </a:rPr>
              <a:t>/photos/</a:t>
            </a:r>
            <a:r>
              <a:rPr lang="en-US" altLang="en-US" dirty="0" err="1">
                <a:latin typeface="Trebuchet MS" charset="0"/>
                <a:ea typeface="ＭＳ Ｐゴシック" charset="-128"/>
                <a:sym typeface="Trebuchet MS" charset="0"/>
              </a:rPr>
              <a:t>stevedevol</a:t>
            </a:r>
            <a:r>
              <a:rPr lang="en-US" altLang="en-US" dirty="0">
                <a:latin typeface="Trebuchet MS" charset="0"/>
                <a:ea typeface="ＭＳ Ｐゴシック" charset="-128"/>
                <a:sym typeface="Trebuchet MS" charset="0"/>
              </a:rPr>
              <a:t>/</a:t>
            </a:r>
          </a:p>
          <a:p>
            <a:pPr marL="23813" eaLnBrk="1"/>
            <a:r>
              <a:rPr lang="en-US" altLang="en-US" dirty="0">
                <a:latin typeface="Trebuchet MS" charset="0"/>
                <a:ea typeface="ＭＳ Ｐゴシック" charset="-128"/>
                <a:sym typeface="Trebuchet MS" charset="0"/>
              </a:rPr>
              <a:t>March 14, 2010/ Photo URL </a:t>
            </a:r>
            <a:r>
              <a:rPr lang="en-US" altLang="en-US" u="sng" dirty="0">
                <a:ea typeface="ＭＳ Ｐゴシック" charset="-128"/>
                <a:hlinkClick r:id="rId3"/>
              </a:rPr>
              <a:t>https://www.flickr.com/photos/stevedevol/4434122972</a:t>
            </a:r>
            <a:endParaRPr lang="en-US" altLang="en-US" dirty="0">
              <a:latin typeface="Trebuchet MS" charset="0"/>
              <a:ea typeface="ＭＳ Ｐゴシック" charset="-128"/>
              <a:sym typeface="Trebuchet MS" charset="0"/>
            </a:endParaRPr>
          </a:p>
        </p:txBody>
      </p:sp>
    </p:spTree>
    <p:extLst>
      <p:ext uri="{BB962C8B-B14F-4D97-AF65-F5344CB8AC3E}">
        <p14:creationId xmlns:p14="http://schemas.microsoft.com/office/powerpoint/2010/main" val="905806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Read </a:t>
            </a:r>
            <a:r>
              <a:rPr lang="en-US" sz="1200" i="1" dirty="0" smtClean="0"/>
              <a:t>Equitable Strategies</a:t>
            </a:r>
            <a:r>
              <a:rPr lang="en-US" sz="1200" dirty="0" smtClean="0"/>
              <a:t> section of Mathematical Mindsets, beginning on page 102.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Individually read and make</a:t>
            </a:r>
            <a:r>
              <a:rPr lang="en-US" sz="1200" baseline="0" dirty="0" smtClean="0"/>
              <a:t> notes on equitable strategies.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Discuss strategies within </a:t>
            </a:r>
            <a:r>
              <a:rPr lang="en-US" sz="1200" baseline="0" dirty="0" err="1" smtClean="0"/>
              <a:t>Boaler</a:t>
            </a:r>
            <a:r>
              <a:rPr lang="en-US" sz="1200" baseline="0" dirty="0" smtClean="0"/>
              <a:t> (as well as from Mindset resources) to come up with ideas to implement in your schools to ensure you start the year with a building and classroom culture conducive to learning.  </a:t>
            </a:r>
          </a:p>
          <a:p>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5</a:t>
            </a:fld>
            <a:endParaRPr lang="en-US"/>
          </a:p>
        </p:txBody>
      </p:sp>
    </p:spTree>
    <p:extLst>
      <p:ext uri="{BB962C8B-B14F-4D97-AF65-F5344CB8AC3E}">
        <p14:creationId xmlns:p14="http://schemas.microsoft.com/office/powerpoint/2010/main" val="651925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Read </a:t>
            </a:r>
            <a:r>
              <a:rPr lang="en-US" sz="1200" i="1" dirty="0" smtClean="0"/>
              <a:t>Equitable Strategies</a:t>
            </a:r>
            <a:r>
              <a:rPr lang="en-US" sz="1200" dirty="0" smtClean="0"/>
              <a:t> section of Mathematical Mindsets, beginning on page 102.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Individually read and make</a:t>
            </a:r>
            <a:r>
              <a:rPr lang="en-US" sz="1200" baseline="0" dirty="0" smtClean="0"/>
              <a:t> notes on equitable strategies.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Discuss strategies within </a:t>
            </a:r>
            <a:r>
              <a:rPr lang="en-US" sz="1200" baseline="0" dirty="0" err="1" smtClean="0"/>
              <a:t>Boaler</a:t>
            </a:r>
            <a:r>
              <a:rPr lang="en-US" sz="1200" baseline="0" dirty="0" smtClean="0"/>
              <a:t> (as well as from Mindset resources) to come up with ideas to implement in your schools to ensure you start the year with a building and classroom culture conducive to learning.  </a:t>
            </a:r>
          </a:p>
          <a:p>
            <a:endParaRPr lang="en-US" dirty="0"/>
          </a:p>
        </p:txBody>
      </p:sp>
      <p:sp>
        <p:nvSpPr>
          <p:cNvPr id="4" name="Slide Number Placeholder 3"/>
          <p:cNvSpPr>
            <a:spLocks noGrp="1"/>
          </p:cNvSpPr>
          <p:nvPr>
            <p:ph type="sldNum" sz="quarter" idx="10"/>
          </p:nvPr>
        </p:nvSpPr>
        <p:spPr/>
        <p:txBody>
          <a:bodyPr/>
          <a:lstStyle/>
          <a:p>
            <a:fld id="{48831250-2DE6-A445-9535-62789A448C49}" type="slidenum">
              <a:rPr lang="en-US" smtClean="0"/>
              <a:t>6</a:t>
            </a:fld>
            <a:endParaRPr lang="en-US"/>
          </a:p>
        </p:txBody>
      </p:sp>
    </p:spTree>
    <p:extLst>
      <p:ext uri="{BB962C8B-B14F-4D97-AF65-F5344CB8AC3E}">
        <p14:creationId xmlns:p14="http://schemas.microsoft.com/office/powerpoint/2010/main" val="1847838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200" dirty="0" smtClean="0"/>
              <a:t>Commit to an instructional action plan with an emphasis on encouraging a growth mindset in mathematics.</a:t>
            </a:r>
          </a:p>
          <a:p>
            <a:pPr marL="0" marR="0" lvl="0" indent="0" algn="l" defTabSz="91440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eaLnBrk="1" fontAlgn="auto" latinLnBrk="0" hangingPunct="1">
              <a:lnSpc>
                <a:spcPct val="100000"/>
              </a:lnSpc>
              <a:spcBef>
                <a:spcPts val="0"/>
              </a:spcBef>
              <a:spcAft>
                <a:spcPts val="0"/>
              </a:spcAft>
              <a:buClrTx/>
              <a:buSzTx/>
              <a:buFontTx/>
              <a:buNone/>
              <a:tabLst/>
              <a:defRPr/>
            </a:pPr>
            <a:r>
              <a:rPr lang="en-US" sz="1200" dirty="0" smtClean="0"/>
              <a:t>Provide a copy to Shannon or Jessica.</a:t>
            </a:r>
          </a:p>
          <a:p>
            <a:pPr algn="l" eaLnBrk="1"/>
            <a:endParaRPr lang="en-US" altLang="en-US" dirty="0" smtClean="0">
              <a:ea typeface="ＭＳ Ｐゴシック" charset="-128"/>
            </a:endParaRPr>
          </a:p>
          <a:p>
            <a:pPr algn="l" eaLnBrk="1"/>
            <a:endParaRPr lang="en-US" altLang="en-US" dirty="0" smtClean="0">
              <a:ea typeface="ＭＳ Ｐゴシック" charset="-128"/>
            </a:endParaRPr>
          </a:p>
          <a:p>
            <a:pPr algn="l" eaLnBrk="1"/>
            <a:r>
              <a:rPr lang="en-US" altLang="en-US" dirty="0" smtClean="0">
                <a:ea typeface="ＭＳ Ｐゴシック" charset="-128"/>
              </a:rPr>
              <a:t>Photo Credit:</a:t>
            </a:r>
          </a:p>
          <a:p>
            <a:pPr algn="l" eaLnBrk="1"/>
            <a:r>
              <a:rPr lang="en-US" altLang="en-US" dirty="0" err="1" smtClean="0">
                <a:ea typeface="ＭＳ Ｐゴシック" charset="-128"/>
              </a:rPr>
              <a:t>Pixabay</a:t>
            </a:r>
            <a:r>
              <a:rPr lang="en-US" altLang="en-US" dirty="0" smtClean="0">
                <a:ea typeface="ＭＳ Ｐゴシック" charset="-128"/>
              </a:rPr>
              <a:t>- No attribution required</a:t>
            </a:r>
          </a:p>
          <a:p>
            <a:pPr algn="l"/>
            <a:endParaRPr lang="en-US" dirty="0"/>
          </a:p>
        </p:txBody>
      </p:sp>
      <p:sp>
        <p:nvSpPr>
          <p:cNvPr id="4" name="Slide Number Placeholder 3"/>
          <p:cNvSpPr>
            <a:spLocks noGrp="1"/>
          </p:cNvSpPr>
          <p:nvPr>
            <p:ph type="sldNum" sz="quarter" idx="10"/>
          </p:nvPr>
        </p:nvSpPr>
        <p:spPr/>
        <p:txBody>
          <a:bodyPr/>
          <a:lstStyle/>
          <a:p>
            <a:fld id="{696C5CE0-11A9-154E-861B-A3A474D4D188}" type="slidenum">
              <a:rPr lang="en-US" smtClean="0"/>
              <a:t>7</a:t>
            </a:fld>
            <a:endParaRPr lang="en-US"/>
          </a:p>
        </p:txBody>
      </p:sp>
    </p:spTree>
    <p:extLst>
      <p:ext uri="{BB962C8B-B14F-4D97-AF65-F5344CB8AC3E}">
        <p14:creationId xmlns:p14="http://schemas.microsoft.com/office/powerpoint/2010/main" val="356241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PLC Planning time</a:t>
            </a:r>
          </a:p>
          <a:p>
            <a:r>
              <a:rPr lang="en-US" sz="1200" dirty="0" smtClean="0">
                <a:solidFill>
                  <a:schemeClr val="bg1"/>
                </a:solidFill>
              </a:rPr>
              <a:t>Choose PLC members</a:t>
            </a:r>
          </a:p>
          <a:p>
            <a:r>
              <a:rPr lang="en-US" sz="1200" dirty="0" smtClean="0">
                <a:solidFill>
                  <a:schemeClr val="bg1"/>
                </a:solidFill>
              </a:rPr>
              <a:t>Schedule PLC meetings</a:t>
            </a:r>
          </a:p>
          <a:p>
            <a:r>
              <a:rPr lang="en-US" sz="1200" dirty="0" smtClean="0">
                <a:solidFill>
                  <a:schemeClr val="bg1"/>
                </a:solidFill>
              </a:rPr>
              <a:t>Schedule studio days</a:t>
            </a:r>
          </a:p>
          <a:p>
            <a:r>
              <a:rPr lang="en-US" sz="1200" dirty="0" smtClean="0">
                <a:solidFill>
                  <a:schemeClr val="bg1"/>
                </a:solidFill>
              </a:rPr>
              <a:t>Work with Jess re: family math nights</a:t>
            </a:r>
          </a:p>
          <a:p>
            <a:endParaRPr lang="en-US" dirty="0" smtClean="0"/>
          </a:p>
          <a:p>
            <a:pPr algn="l" eaLnBrk="1"/>
            <a:r>
              <a:rPr lang="en-US" altLang="en-US" dirty="0" smtClean="0">
                <a:ea typeface="ＭＳ Ｐゴシック" charset="-128"/>
              </a:rPr>
              <a:t>Photo Credit:</a:t>
            </a:r>
          </a:p>
          <a:p>
            <a:pPr algn="l" eaLnBrk="1"/>
            <a:r>
              <a:rPr lang="en-US" altLang="en-US" dirty="0" err="1" smtClean="0">
                <a:ea typeface="ＭＳ Ｐゴシック" charset="-128"/>
              </a:rPr>
              <a:t>Pixabay</a:t>
            </a:r>
            <a:r>
              <a:rPr lang="en-US" altLang="en-US" dirty="0" smtClean="0">
                <a:ea typeface="ＭＳ Ｐゴシック" charset="-128"/>
              </a:rPr>
              <a:t>- No attribution required</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96C5CE0-11A9-154E-861B-A3A474D4D188}" type="slidenum">
              <a:rPr lang="en-US" smtClean="0"/>
              <a:t>8</a:t>
            </a:fld>
            <a:endParaRPr lang="en-US"/>
          </a:p>
        </p:txBody>
      </p:sp>
    </p:spTree>
    <p:extLst>
      <p:ext uri="{BB962C8B-B14F-4D97-AF65-F5344CB8AC3E}">
        <p14:creationId xmlns:p14="http://schemas.microsoft.com/office/powerpoint/2010/main" val="1275752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rest of the day is for you to apply M2P ideas in your planning for your classroom instruction.</a:t>
            </a:r>
          </a:p>
          <a:p>
            <a:endParaRPr lang="en-US" dirty="0" smtClean="0"/>
          </a:p>
          <a:p>
            <a:pPr algn="l" eaLnBrk="1"/>
            <a:r>
              <a:rPr lang="en-US" altLang="en-US" dirty="0" smtClean="0">
                <a:ea typeface="ＭＳ Ｐゴシック" charset="-128"/>
              </a:rPr>
              <a:t>Photo Credit:</a:t>
            </a:r>
          </a:p>
          <a:p>
            <a:pPr algn="l" eaLnBrk="1"/>
            <a:r>
              <a:rPr lang="en-US" altLang="en-US" dirty="0" err="1" smtClean="0">
                <a:ea typeface="ＭＳ Ｐゴシック" charset="-128"/>
              </a:rPr>
              <a:t>Pixabay</a:t>
            </a:r>
            <a:r>
              <a:rPr lang="en-US" altLang="en-US" dirty="0" smtClean="0">
                <a:ea typeface="ＭＳ Ｐゴシック" charset="-128"/>
              </a:rPr>
              <a:t>- No attribution required</a:t>
            </a:r>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9</a:t>
            </a:fld>
            <a:endParaRPr lang="en-US"/>
          </a:p>
        </p:txBody>
      </p:sp>
    </p:spTree>
    <p:extLst>
      <p:ext uri="{BB962C8B-B14F-4D97-AF65-F5344CB8AC3E}">
        <p14:creationId xmlns:p14="http://schemas.microsoft.com/office/powerpoint/2010/main" val="479109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5AE085C-AF7E-BD44-A510-2524CB98E806}"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2103475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5AE085C-AF7E-BD44-A510-2524CB98E806}"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759840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5AE085C-AF7E-BD44-A510-2524CB98E806}"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1697014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5AE085C-AF7E-BD44-A510-2524CB98E806}"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1244612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AE085C-AF7E-BD44-A510-2524CB98E806}"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1709632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5AE085C-AF7E-BD44-A510-2524CB98E806}" type="datetimeFigureOut">
              <a:rPr lang="en-US" smtClean="0"/>
              <a:t>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469205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5AE085C-AF7E-BD44-A510-2524CB98E806}" type="datetimeFigureOut">
              <a:rPr lang="en-US" smtClean="0"/>
              <a:t>1/12/18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377643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5AE085C-AF7E-BD44-A510-2524CB98E806}" type="datetimeFigureOut">
              <a:rPr lang="en-US" smtClean="0"/>
              <a:t>1/12/18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1232245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AE085C-AF7E-BD44-A510-2524CB98E806}" type="datetimeFigureOut">
              <a:rPr lang="en-US" smtClean="0"/>
              <a:t>1/12/18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11641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AE085C-AF7E-BD44-A510-2524CB98E806}" type="datetimeFigureOut">
              <a:rPr lang="en-US" smtClean="0"/>
              <a:t>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243661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AE085C-AF7E-BD44-A510-2524CB98E806}" type="datetimeFigureOut">
              <a:rPr lang="en-US" smtClean="0"/>
              <a:t>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F610A8-6526-C44B-B3BB-67B524D35AB8}" type="slidenum">
              <a:rPr lang="en-US" smtClean="0"/>
              <a:t>‹#›</a:t>
            </a:fld>
            <a:endParaRPr lang="en-US"/>
          </a:p>
        </p:txBody>
      </p:sp>
    </p:spTree>
    <p:extLst>
      <p:ext uri="{BB962C8B-B14F-4D97-AF65-F5344CB8AC3E}">
        <p14:creationId xmlns:p14="http://schemas.microsoft.com/office/powerpoint/2010/main" val="21219742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AE085C-AF7E-BD44-A510-2524CB98E806}" type="datetimeFigureOut">
              <a:rPr lang="en-US" smtClean="0"/>
              <a:t>1/12/18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F610A8-6526-C44B-B3BB-67B524D35AB8}" type="slidenum">
              <a:rPr lang="en-US" smtClean="0"/>
              <a:t>‹#›</a:t>
            </a:fld>
            <a:endParaRPr lang="en-US"/>
          </a:p>
        </p:txBody>
      </p:sp>
    </p:spTree>
    <p:extLst>
      <p:ext uri="{BB962C8B-B14F-4D97-AF65-F5344CB8AC3E}">
        <p14:creationId xmlns:p14="http://schemas.microsoft.com/office/powerpoint/2010/main" val="2002179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
            <a:ext cx="12097084" cy="8064722"/>
          </a:xfrm>
          <a:prstGeom prst="rect">
            <a:avLst/>
          </a:prstGeom>
        </p:spPr>
      </p:pic>
      <p:sp>
        <p:nvSpPr>
          <p:cNvPr id="6146" name="Rectangle 2"/>
          <p:cNvSpPr>
            <a:spLocks noGrp="1" noChangeArrowheads="1"/>
          </p:cNvSpPr>
          <p:nvPr>
            <p:ph type="title"/>
          </p:nvPr>
        </p:nvSpPr>
        <p:spPr>
          <a:xfrm>
            <a:off x="441656" y="209061"/>
            <a:ext cx="5891909" cy="3366492"/>
          </a:xfrm>
        </p:spPr>
        <p:txBody>
          <a:bodyPr anchor="t"/>
          <a:lstStyle/>
          <a:p>
            <a:pPr algn="ctr" eaLnBrk="1" hangingPunct="1"/>
            <a:r>
              <a:rPr lang="en-US" altLang="en-US" sz="3375" dirty="0">
                <a:solidFill>
                  <a:srgbClr val="FFFFFF"/>
                </a:solidFill>
                <a:latin typeface="Calibri Bold" charset="0"/>
                <a:sym typeface="Calibri Bold" charset="0"/>
              </a:rPr>
              <a:t> Welcome to the </a:t>
            </a:r>
            <a:r>
              <a:rPr lang="en-US" altLang="en-US" sz="3375" dirty="0">
                <a:solidFill>
                  <a:srgbClr val="FFFFFF"/>
                </a:solidFill>
                <a:latin typeface="Calibri Bold" charset="0"/>
                <a:ea typeface="Heiti SC Medium" charset="-122"/>
                <a:sym typeface="Calibri Bold" charset="0"/>
              </a:rPr>
              <a:t/>
            </a:r>
            <a:br>
              <a:rPr lang="en-US" altLang="en-US" sz="3375" dirty="0">
                <a:solidFill>
                  <a:srgbClr val="FFFFFF"/>
                </a:solidFill>
                <a:latin typeface="Calibri Bold" charset="0"/>
                <a:ea typeface="Heiti SC Medium" charset="-122"/>
                <a:sym typeface="Calibri Bold" charset="0"/>
              </a:rPr>
            </a:br>
            <a:r>
              <a:rPr lang="en-US" altLang="en-US" sz="3375" dirty="0">
                <a:solidFill>
                  <a:srgbClr val="FFFFFF"/>
                </a:solidFill>
                <a:latin typeface="Calibri Bold" charset="0"/>
                <a:sym typeface="Calibri Bold" charset="0"/>
              </a:rPr>
              <a:t>Middle School Math Partnership</a:t>
            </a:r>
            <a:r>
              <a:rPr lang="en-US" altLang="en-US" sz="3375" dirty="0">
                <a:solidFill>
                  <a:srgbClr val="FFFFFF"/>
                </a:solidFill>
                <a:latin typeface="Calibri Bold" charset="0"/>
                <a:ea typeface="Heiti SC Medium" charset="-122"/>
                <a:sym typeface="Calibri Bold" charset="0"/>
              </a:rPr>
              <a:t/>
            </a:r>
            <a:br>
              <a:rPr lang="en-US" altLang="en-US" sz="3375" dirty="0">
                <a:solidFill>
                  <a:srgbClr val="FFFFFF"/>
                </a:solidFill>
                <a:latin typeface="Calibri Bold" charset="0"/>
                <a:ea typeface="Heiti SC Medium" charset="-122"/>
                <a:sym typeface="Calibri Bold" charset="0"/>
              </a:rPr>
            </a:br>
            <a:r>
              <a:rPr lang="en-US" altLang="en-US" sz="3375" dirty="0">
                <a:solidFill>
                  <a:srgbClr val="FFFFFF"/>
                </a:solidFill>
                <a:latin typeface="Calibri Bold" charset="0"/>
                <a:sym typeface="Calibri Bold" charset="0"/>
              </a:rPr>
              <a:t> M</a:t>
            </a:r>
            <a:r>
              <a:rPr lang="en-US" altLang="en-US" sz="3375" baseline="32000" dirty="0">
                <a:solidFill>
                  <a:srgbClr val="FFFFFF"/>
                </a:solidFill>
                <a:latin typeface="Calibri Bold" charset="0"/>
                <a:sym typeface="Calibri Bold" charset="0"/>
              </a:rPr>
              <a:t>2</a:t>
            </a:r>
            <a:r>
              <a:rPr lang="en-US" altLang="en-US" sz="3375" dirty="0">
                <a:solidFill>
                  <a:srgbClr val="FFFFFF"/>
                </a:solidFill>
                <a:latin typeface="Calibri Bold" charset="0"/>
                <a:sym typeface="Calibri Bold" charset="0"/>
              </a:rPr>
              <a:t>P</a:t>
            </a:r>
            <a:r>
              <a:rPr lang="en-US" altLang="en-US" sz="3375" dirty="0">
                <a:solidFill>
                  <a:srgbClr val="FFFFFF"/>
                </a:solidFill>
                <a:latin typeface="Calibri Bold" charset="0"/>
                <a:ea typeface="Heiti SC Medium" charset="-122"/>
                <a:sym typeface="Calibri Bold" charset="0"/>
              </a:rPr>
              <a:t/>
            </a:r>
            <a:br>
              <a:rPr lang="en-US" altLang="en-US" sz="3375" dirty="0">
                <a:solidFill>
                  <a:srgbClr val="FFFFFF"/>
                </a:solidFill>
                <a:latin typeface="Calibri Bold" charset="0"/>
                <a:ea typeface="Heiti SC Medium" charset="-122"/>
                <a:sym typeface="Calibri Bold" charset="0"/>
              </a:rPr>
            </a:br>
            <a:r>
              <a:rPr lang="en-US" altLang="en-US" sz="3375" dirty="0" smtClean="0">
                <a:solidFill>
                  <a:srgbClr val="FFFFFF"/>
                </a:solidFill>
                <a:latin typeface="Calibri Bold" charset="0"/>
                <a:sym typeface="Calibri Bold" charset="0"/>
              </a:rPr>
              <a:t>Tuesday, August 22</a:t>
            </a:r>
            <a:r>
              <a:rPr lang="en-US" altLang="en-US" sz="3375" baseline="30000" dirty="0" smtClean="0">
                <a:solidFill>
                  <a:srgbClr val="FFFFFF"/>
                </a:solidFill>
                <a:latin typeface="Calibri Bold" charset="0"/>
                <a:sym typeface="Calibri Bold" charset="0"/>
              </a:rPr>
              <a:t>nd</a:t>
            </a:r>
            <a:r>
              <a:rPr lang="en-US" altLang="en-US" sz="3375" dirty="0" smtClean="0">
                <a:solidFill>
                  <a:srgbClr val="FFFFFF"/>
                </a:solidFill>
                <a:latin typeface="Calibri Bold" charset="0"/>
                <a:sym typeface="Calibri Bold" charset="0"/>
              </a:rPr>
              <a:t>, 2017</a:t>
            </a:r>
            <a:endParaRPr lang="en-US" altLang="en-US" sz="3375" dirty="0">
              <a:solidFill>
                <a:srgbClr val="FFFFFF"/>
              </a:solidFill>
              <a:latin typeface="Calibri Bold" charset="0"/>
              <a:ea typeface="Heiti SC Medium" charset="-122"/>
              <a:sym typeface="Calibri Bold" charset="0"/>
            </a:endParaRPr>
          </a:p>
        </p:txBody>
      </p:sp>
    </p:spTree>
    <p:extLst>
      <p:ext uri="{BB962C8B-B14F-4D97-AF65-F5344CB8AC3E}">
        <p14:creationId xmlns:p14="http://schemas.microsoft.com/office/powerpoint/2010/main" val="236765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ChangeArrowheads="1"/>
          </p:cNvSpPr>
          <p:nvPr>
            <p:ph idx="1"/>
          </p:nvPr>
        </p:nvSpPr>
        <p:spPr>
          <a:xfrm>
            <a:off x="5516657" y="1059986"/>
            <a:ext cx="3422704" cy="4386072"/>
          </a:xfrm>
          <a:ln w="25400">
            <a:solidFill>
              <a:schemeClr val="tx1"/>
            </a:solidFill>
          </a:ln>
        </p:spPr>
        <p:txBody>
          <a:bodyPr anchor="t">
            <a:normAutofit/>
          </a:bodyPr>
          <a:lstStyle/>
          <a:p>
            <a:pPr marL="0" indent="0" algn="ctr">
              <a:spcBef>
                <a:spcPts val="2251"/>
              </a:spcBef>
              <a:buNone/>
              <a:defRPr/>
            </a:pPr>
            <a:r>
              <a:rPr lang="en-US" altLang="en-US" dirty="0" smtClean="0">
                <a:ea typeface="Microsoft Sans Serif" charset="0"/>
                <a:cs typeface="Microsoft Sans Serif" charset="0"/>
                <a:sym typeface="Microsoft Sans Serif" charset="0"/>
              </a:rPr>
              <a:t>Take some time to check the resources in this book and consider how you could use some of the introductory lessons (like the learning targets and success criteria lesson)with your students.</a:t>
            </a:r>
            <a:endParaRPr lang="en-US" altLang="en-US" dirty="0">
              <a:ea typeface="Microsoft Sans Serif" charset="0"/>
              <a:cs typeface="Microsoft Sans Serif" charset="0"/>
              <a:sym typeface="Microsoft Sans Serif" charset="0"/>
            </a:endParaRPr>
          </a:p>
        </p:txBody>
      </p:sp>
      <p:pic>
        <p:nvPicPr>
          <p:cNvPr id="67586" name="Picture 2" descr="pasted-image.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2"/>
            <a:ext cx="5280892" cy="7311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766147841"/>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160734" y="-99343"/>
            <a:ext cx="4786313" cy="1141884"/>
          </a:xfrm>
        </p:spPr>
        <p:txBody>
          <a:bodyPr vert="horz" lIns="26789" tIns="26789" rIns="26789" bIns="26789" rtlCol="0" anchor="ctr">
            <a:normAutofit/>
          </a:bodyPr>
          <a:lstStyle/>
          <a:p>
            <a:pPr defTabSz="642915"/>
            <a:r>
              <a:rPr lang="en-US" altLang="en-US" sz="4500">
                <a:latin typeface="Calibri" charset="0"/>
                <a:ea typeface="Calibri" charset="0"/>
                <a:cs typeface="Calibri" charset="0"/>
                <a:sym typeface="Calibri" charset="0"/>
              </a:rPr>
              <a:t>M</a:t>
            </a:r>
            <a:r>
              <a:rPr lang="en-US" altLang="en-US" sz="4500" baseline="30000">
                <a:latin typeface="Calibri" charset="0"/>
                <a:ea typeface="Calibri" charset="0"/>
                <a:cs typeface="Calibri" charset="0"/>
                <a:sym typeface="Calibri" charset="0"/>
              </a:rPr>
              <a:t>2</a:t>
            </a:r>
            <a:r>
              <a:rPr lang="en-US" altLang="en-US" sz="4500">
                <a:latin typeface="Calibri" charset="0"/>
                <a:ea typeface="Calibri" charset="0"/>
                <a:cs typeface="Calibri" charset="0"/>
                <a:sym typeface="Calibri" charset="0"/>
              </a:rPr>
              <a:t>P Goals</a:t>
            </a:r>
            <a:endParaRPr lang="en-US" altLang="en-US"/>
          </a:p>
        </p:txBody>
      </p:sp>
      <p:sp>
        <p:nvSpPr>
          <p:cNvPr id="8194" name="Rectangle 2"/>
          <p:cNvSpPr>
            <a:spLocks noGrp="1" noChangeArrowheads="1"/>
          </p:cNvSpPr>
          <p:nvPr>
            <p:ph type="body" idx="1"/>
          </p:nvPr>
        </p:nvSpPr>
        <p:spPr>
          <a:xfrm>
            <a:off x="205383" y="1159743"/>
            <a:ext cx="4143375" cy="5697141"/>
          </a:xfrm>
        </p:spPr>
        <p:txBody>
          <a:bodyPr vert="horz" lIns="26789" tIns="26789" rIns="26789" bIns="26789" rtlCol="0" anchor="t">
            <a:normAutofit/>
          </a:bodyPr>
          <a:lstStyle/>
          <a:p>
            <a:pPr marL="241093" indent="-241093" defTabSz="642915">
              <a:spcBef>
                <a:spcPts val="773"/>
              </a:spcBef>
              <a:buClr>
                <a:srgbClr val="000000"/>
              </a:buClr>
              <a:buFontTx/>
              <a:buChar char="•"/>
            </a:pPr>
            <a:r>
              <a:rPr lang="en-US" altLang="en-US" sz="2953">
                <a:latin typeface="Calibri" charset="0"/>
                <a:ea typeface="Calibri" charset="0"/>
                <a:cs typeface="Calibri" charset="0"/>
                <a:sym typeface="Calibri" charset="0"/>
              </a:rPr>
              <a:t>Increase teachers</a:t>
            </a:r>
            <a:r>
              <a:rPr lang="en-US" altLang="en-US" sz="2953">
                <a:latin typeface="Arial" charset="0"/>
                <a:ea typeface="Arial" charset="0"/>
                <a:cs typeface="Arial" charset="0"/>
                <a:sym typeface="Arial" charset="0"/>
              </a:rPr>
              <a:t>’</a:t>
            </a:r>
            <a:r>
              <a:rPr lang="en-US" altLang="en-US" sz="2953">
                <a:latin typeface="Calibri" charset="0"/>
                <a:ea typeface="Calibri" charset="0"/>
                <a:cs typeface="Calibri" charset="0"/>
                <a:sym typeface="Calibri" charset="0"/>
              </a:rPr>
              <a:t> content and pedagogical content knowledge of mathematics</a:t>
            </a:r>
          </a:p>
          <a:p>
            <a:pPr marL="241093" indent="-241093" defTabSz="642915">
              <a:spcBef>
                <a:spcPts val="773"/>
              </a:spcBef>
              <a:buClr>
                <a:srgbClr val="000000"/>
              </a:buClr>
              <a:buFontTx/>
              <a:buChar char="•"/>
            </a:pPr>
            <a:r>
              <a:rPr lang="en-US" altLang="en-US" sz="2953">
                <a:latin typeface="Calibri" charset="0"/>
                <a:ea typeface="Calibri" charset="0"/>
                <a:cs typeface="Calibri" charset="0"/>
                <a:sym typeface="Calibri" charset="0"/>
              </a:rPr>
              <a:t>Increase students</a:t>
            </a:r>
            <a:r>
              <a:rPr lang="en-US" altLang="en-US" sz="2953">
                <a:latin typeface="Arial" charset="0"/>
                <a:ea typeface="Arial" charset="0"/>
                <a:cs typeface="Arial" charset="0"/>
                <a:sym typeface="Arial" charset="0"/>
              </a:rPr>
              <a:t>’</a:t>
            </a:r>
            <a:r>
              <a:rPr lang="en-US" altLang="en-US" sz="2953">
                <a:latin typeface="Calibri" charset="0"/>
                <a:ea typeface="Calibri" charset="0"/>
                <a:cs typeface="Calibri" charset="0"/>
                <a:sym typeface="Calibri" charset="0"/>
              </a:rPr>
              <a:t> achievement in mathematics</a:t>
            </a:r>
            <a:endParaRPr lang="en-US" altLang="en-US"/>
          </a:p>
        </p:txBody>
      </p:sp>
      <p:pic>
        <p:nvPicPr>
          <p:cNvPr id="8195" name="Picture 3" descr="ima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5303" y="-93762"/>
            <a:ext cx="5616773" cy="70444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075697365"/>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alphaModFix/>
          </a:blip>
          <a:stretch>
            <a:fillRect/>
          </a:stretch>
        </p:blipFill>
        <p:spPr>
          <a:xfrm>
            <a:off x="-551330" y="0"/>
            <a:ext cx="11059546" cy="7373031"/>
          </a:xfrm>
          <a:prstGeom prst="rect">
            <a:avLst/>
          </a:prstGeom>
        </p:spPr>
      </p:pic>
      <p:sp>
        <p:nvSpPr>
          <p:cNvPr id="10242" name="Rectangle 2"/>
          <p:cNvSpPr>
            <a:spLocks noGrp="1" noChangeArrowheads="1"/>
          </p:cNvSpPr>
          <p:nvPr>
            <p:ph idx="1"/>
          </p:nvPr>
        </p:nvSpPr>
        <p:spPr bwMode="auto">
          <a:xfrm>
            <a:off x="310243" y="250827"/>
            <a:ext cx="5767828" cy="1766232"/>
          </a:xfrm>
          <a:solidFill>
            <a:schemeClr val="bg1"/>
          </a:solidFill>
          <a:ln w="38100">
            <a:solidFill>
              <a:schemeClr val="tx1"/>
            </a:solidFill>
          </a:ln>
        </p:spPr>
        <p:txBody>
          <a:bodyPr vert="horz" wrap="square" lIns="64295" tIns="32147" rIns="64295" bIns="32147" numCol="1" rtlCol="0" anchor="t" anchorCtr="0" compatLnSpc="1">
            <a:prstTxWarp prst="textNoShape">
              <a:avLst/>
            </a:prstTxWarp>
            <a:noAutofit/>
          </a:bodyPr>
          <a:lstStyle/>
          <a:p>
            <a:pPr marL="0" indent="0" algn="ctr">
              <a:buNone/>
            </a:pPr>
            <a:r>
              <a:rPr lang="en-US" altLang="en-US" sz="3000" dirty="0">
                <a:sym typeface="Helvetica Neue" charset="0"/>
              </a:rPr>
              <a:t>Consider conditions necessary to ensure mindset messages are communicated to students at the </a:t>
            </a:r>
            <a:r>
              <a:rPr lang="en-US" altLang="en-US" sz="3000" dirty="0" smtClean="0">
                <a:sym typeface="Helvetica Neue" charset="0"/>
              </a:rPr>
              <a:t>building </a:t>
            </a:r>
            <a:r>
              <a:rPr lang="en-US" altLang="en-US" sz="3000" dirty="0">
                <a:sym typeface="Helvetica Neue" charset="0"/>
              </a:rPr>
              <a:t>and classroom </a:t>
            </a:r>
            <a:r>
              <a:rPr lang="en-US" altLang="en-US" sz="3000" dirty="0" smtClean="0">
                <a:sym typeface="Helvetica Neue" charset="0"/>
              </a:rPr>
              <a:t>level</a:t>
            </a:r>
            <a:r>
              <a:rPr lang="en-US" altLang="en-US" sz="3000" dirty="0">
                <a:sym typeface="Helvetica Neue" charset="0"/>
              </a:rPr>
              <a:t>.</a:t>
            </a:r>
          </a:p>
          <a:p>
            <a:pPr marL="0" indent="0" algn="ctr">
              <a:buNone/>
            </a:pPr>
            <a:endParaRPr lang="en-US" altLang="ja-JP" sz="3200" dirty="0"/>
          </a:p>
        </p:txBody>
      </p:sp>
      <p:sp>
        <p:nvSpPr>
          <p:cNvPr id="4" name="TextBox 3"/>
          <p:cNvSpPr txBox="1"/>
          <p:nvPr/>
        </p:nvSpPr>
        <p:spPr>
          <a:xfrm>
            <a:off x="4700228" y="4133716"/>
            <a:ext cx="3636949" cy="1938992"/>
          </a:xfrm>
          <a:prstGeom prst="rect">
            <a:avLst/>
          </a:prstGeom>
          <a:solidFill>
            <a:schemeClr val="bg1"/>
          </a:solidFill>
          <a:ln w="38100">
            <a:solidFill>
              <a:schemeClr val="tx1"/>
            </a:solidFill>
          </a:ln>
        </p:spPr>
        <p:txBody>
          <a:bodyPr wrap="square" rtlCol="0">
            <a:spAutoFit/>
          </a:bodyPr>
          <a:lstStyle/>
          <a:p>
            <a:pPr algn="ctr"/>
            <a:r>
              <a:rPr lang="en-US" sz="3000" dirty="0" smtClean="0"/>
              <a:t>Identify PLCs and schedule meetings through March 31, 2018.</a:t>
            </a:r>
          </a:p>
        </p:txBody>
      </p:sp>
    </p:spTree>
    <p:extLst>
      <p:ext uri="{BB962C8B-B14F-4D97-AF65-F5344CB8AC3E}">
        <p14:creationId xmlns:p14="http://schemas.microsoft.com/office/powerpoint/2010/main" val="2082448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AutoShape 1"/>
          <p:cNvSpPr>
            <a:spLocks/>
          </p:cNvSpPr>
          <p:nvPr/>
        </p:nvSpPr>
        <p:spPr bwMode="auto">
          <a:xfrm>
            <a:off x="4995863" y="1241606"/>
            <a:ext cx="3884671" cy="50776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9688">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Respect</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Assume positive intentions</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Active participation</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Safe to take risks and make mistakes</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Focused</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We’re learners</a:t>
            </a:r>
            <a:endParaRPr lang="en-US" altLang="en-US" sz="3600" dirty="0">
              <a:latin typeface="+mn-lt"/>
              <a:sym typeface="Helvetica Light" charset="0"/>
            </a:endParaRPr>
          </a:p>
        </p:txBody>
      </p:sp>
      <p:sp>
        <p:nvSpPr>
          <p:cNvPr id="11266" name="AutoShape 2"/>
          <p:cNvSpPr>
            <a:spLocks/>
          </p:cNvSpPr>
          <p:nvPr/>
        </p:nvSpPr>
        <p:spPr bwMode="auto">
          <a:xfrm>
            <a:off x="5345919" y="559979"/>
            <a:ext cx="3184551" cy="655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a:defRPr/>
            </a:pPr>
            <a:r>
              <a:rPr lang="en-US" altLang="en-US" sz="4000" b="1" dirty="0">
                <a:latin typeface="+mn-lt"/>
                <a:ea typeface="Helvetica Neue" charset="0"/>
                <a:cs typeface="Helvetica Neue" charset="0"/>
                <a:sym typeface="Helvetica Neue" charset="0"/>
              </a:rPr>
              <a:t>M</a:t>
            </a:r>
            <a:r>
              <a:rPr lang="en-US" altLang="en-US" sz="4000" b="1" baseline="32000" dirty="0">
                <a:latin typeface="+mn-lt"/>
                <a:ea typeface="Helvetica Neue" charset="0"/>
                <a:cs typeface="Helvetica Neue" charset="0"/>
                <a:sym typeface="Helvetica Neue" charset="0"/>
              </a:rPr>
              <a:t>2</a:t>
            </a:r>
            <a:r>
              <a:rPr lang="en-US" altLang="en-US" sz="4000" b="1" dirty="0">
                <a:latin typeface="+mn-lt"/>
                <a:ea typeface="Helvetica Neue" charset="0"/>
                <a:cs typeface="Helvetica Neue" charset="0"/>
                <a:sym typeface="Helvetica Neue" charset="0"/>
              </a:rPr>
              <a:t>P Norms</a:t>
            </a:r>
            <a:endParaRPr lang="en-US" altLang="en-US" sz="4000" b="1" dirty="0">
              <a:latin typeface="+mn-lt"/>
              <a:sym typeface="Helvetica Light" charset="0"/>
            </a:endParaRPr>
          </a:p>
        </p:txBody>
      </p:sp>
      <p:pic>
        <p:nvPicPr>
          <p:cNvPr id="11267" name="Picture 3" descr="image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487991" y="896880"/>
            <a:ext cx="7172771" cy="5379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68" name="AutoShape 4"/>
          <p:cNvSpPr>
            <a:spLocks/>
          </p:cNvSpPr>
          <p:nvPr/>
        </p:nvSpPr>
        <p:spPr bwMode="auto">
          <a:xfrm>
            <a:off x="5107607" y="6032003"/>
            <a:ext cx="3661172" cy="31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2147" tIns="32147" rIns="32147" bIns="32147"/>
          <a:lstStyle>
            <a:lvl1pPr defTabSz="457200">
              <a:defRPr sz="4200">
                <a:solidFill>
                  <a:srgbClr val="000000"/>
                </a:solidFill>
                <a:latin typeface="Gill Sans" charset="0"/>
                <a:ea typeface="Heiti SC Light" charset="-122"/>
                <a:sym typeface="Gill Sans" charset="0"/>
              </a:defRPr>
            </a:lvl1pPr>
            <a:lvl2pPr marL="742950" indent="-285750" defTabSz="457200">
              <a:defRPr sz="4200">
                <a:solidFill>
                  <a:srgbClr val="000000"/>
                </a:solidFill>
                <a:latin typeface="Gill Sans" charset="0"/>
                <a:ea typeface="Heiti SC Light" charset="-122"/>
                <a:sym typeface="Gill Sans" charset="0"/>
              </a:defRPr>
            </a:lvl2pPr>
            <a:lvl3pPr marL="1143000" indent="-228600" defTabSz="457200">
              <a:defRPr sz="4200">
                <a:solidFill>
                  <a:srgbClr val="000000"/>
                </a:solidFill>
                <a:latin typeface="Gill Sans" charset="0"/>
                <a:ea typeface="Heiti SC Light" charset="-122"/>
                <a:sym typeface="Gill Sans" charset="0"/>
              </a:defRPr>
            </a:lvl3pPr>
            <a:lvl4pPr marL="1600200" indent="-228600" defTabSz="457200">
              <a:defRPr sz="4200">
                <a:solidFill>
                  <a:srgbClr val="000000"/>
                </a:solidFill>
                <a:latin typeface="Gill Sans" charset="0"/>
                <a:ea typeface="Heiti SC Light" charset="-122"/>
                <a:sym typeface="Gill Sans" charset="0"/>
              </a:defRPr>
            </a:lvl4pPr>
            <a:lvl5pPr marL="2057400" indent="-228600" defTabSz="457200">
              <a:defRPr sz="4200">
                <a:solidFill>
                  <a:srgbClr val="000000"/>
                </a:solidFill>
                <a:latin typeface="Gill Sans" charset="0"/>
                <a:ea typeface="Heiti SC Light" charset="-122"/>
                <a:sym typeface="Gill Sans" charset="0"/>
              </a:defRPr>
            </a:lvl5pPr>
            <a:lvl6pPr marL="25146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a:defRPr/>
            </a:pPr>
            <a:r>
              <a:rPr lang="en-US" altLang="en-US" sz="844" dirty="0"/>
              <a:t>Brand New Norms Sign/ Steve </a:t>
            </a:r>
            <a:r>
              <a:rPr lang="en-US" altLang="en-US" sz="844" dirty="0" err="1"/>
              <a:t>Devol</a:t>
            </a:r>
            <a:r>
              <a:rPr lang="en-US" altLang="en-US" sz="844" dirty="0"/>
              <a:t> https://</a:t>
            </a:r>
            <a:r>
              <a:rPr lang="en-US" altLang="en-US" sz="844" dirty="0" err="1"/>
              <a:t>www.flickr.com</a:t>
            </a:r>
            <a:r>
              <a:rPr lang="en-US" altLang="en-US" sz="844" dirty="0"/>
              <a:t>/photos/</a:t>
            </a:r>
            <a:r>
              <a:rPr lang="en-US" altLang="en-US" sz="844" dirty="0" err="1"/>
              <a:t>stevedevol</a:t>
            </a:r>
            <a:r>
              <a:rPr lang="en-US" altLang="en-US" sz="844" dirty="0"/>
              <a:t>/</a:t>
            </a:r>
            <a:endParaRPr lang="en-US" altLang="en-US" sz="844" dirty="0">
              <a:latin typeface="Helvetica" charset="0"/>
              <a:sym typeface="Helvetica" charset="0"/>
            </a:endParaRPr>
          </a:p>
          <a:p>
            <a:pPr eaLnBrk="1">
              <a:defRPr/>
            </a:pPr>
            <a:r>
              <a:rPr lang="en-US" altLang="en-US" sz="844" dirty="0"/>
              <a:t>March 14, 2010/ Photo URL https://</a:t>
            </a:r>
            <a:r>
              <a:rPr lang="en-US" altLang="en-US" sz="844" dirty="0" err="1"/>
              <a:t>www.flickr.com</a:t>
            </a:r>
            <a:r>
              <a:rPr lang="en-US" altLang="en-US" sz="844" dirty="0"/>
              <a:t>/photos/</a:t>
            </a:r>
            <a:r>
              <a:rPr lang="en-US" altLang="en-US" sz="844" dirty="0" err="1"/>
              <a:t>stevedevol</a:t>
            </a:r>
            <a:r>
              <a:rPr lang="en-US" altLang="en-US" sz="844" dirty="0"/>
              <a:t>/4434122972</a:t>
            </a:r>
            <a:endParaRPr lang="en-US" altLang="en-US" sz="2531" dirty="0">
              <a:latin typeface="Helvetica Light" charset="0"/>
              <a:sym typeface="Helvetica Light" charset="0"/>
            </a:endParaRPr>
          </a:p>
        </p:txBody>
      </p:sp>
    </p:spTree>
    <p:extLst>
      <p:ext uri="{BB962C8B-B14F-4D97-AF65-F5344CB8AC3E}">
        <p14:creationId xmlns:p14="http://schemas.microsoft.com/office/powerpoint/2010/main" val="899960322"/>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71379" y="865962"/>
            <a:ext cx="4292162" cy="2111924"/>
          </a:xfrm>
        </p:spPr>
        <p:txBody>
          <a:bodyPr>
            <a:normAutofit/>
          </a:bodyPr>
          <a:lstStyle/>
          <a:p>
            <a:pPr marL="0" indent="0" algn="ctr">
              <a:lnSpc>
                <a:spcPct val="100000"/>
              </a:lnSpc>
              <a:spcBef>
                <a:spcPts val="0"/>
              </a:spcBef>
              <a:buNone/>
              <a:defRPr/>
            </a:pPr>
            <a:r>
              <a:rPr lang="en-US" sz="3200" dirty="0" smtClean="0"/>
              <a:t>Read and Discuss</a:t>
            </a:r>
          </a:p>
          <a:p>
            <a:pPr marL="0" indent="0" algn="ctr">
              <a:lnSpc>
                <a:spcPct val="100000"/>
              </a:lnSpc>
              <a:spcBef>
                <a:spcPts val="0"/>
              </a:spcBef>
              <a:buNone/>
              <a:defRPr/>
            </a:pPr>
            <a:r>
              <a:rPr lang="en-US" sz="3200" dirty="0" smtClean="0"/>
              <a:t>Teaching Mathematics for a Growth Mindset</a:t>
            </a:r>
          </a:p>
          <a:p>
            <a:pPr marL="0" indent="0" algn="ctr">
              <a:lnSpc>
                <a:spcPct val="100000"/>
              </a:lnSpc>
              <a:spcBef>
                <a:spcPts val="0"/>
              </a:spcBef>
              <a:buNone/>
              <a:defRPr/>
            </a:pPr>
            <a:r>
              <a:rPr lang="en-US" sz="3200" dirty="0" smtClean="0"/>
              <a:t>Pages 172-180</a:t>
            </a:r>
          </a:p>
          <a:p>
            <a:pPr marL="0" indent="0" algn="ctr">
              <a:lnSpc>
                <a:spcPct val="100000"/>
              </a:lnSpc>
              <a:spcBef>
                <a:spcPts val="0"/>
              </a:spcBef>
              <a:buNone/>
              <a:defRPr/>
            </a:pPr>
            <a:endParaRPr lang="en-US" sz="2850" dirty="0"/>
          </a:p>
        </p:txBody>
      </p:sp>
      <p:pic>
        <p:nvPicPr>
          <p:cNvPr id="4" name="Picture 3"/>
          <p:cNvPicPr>
            <a:picLocks noChangeAspect="1"/>
          </p:cNvPicPr>
          <p:nvPr/>
        </p:nvPicPr>
        <p:blipFill>
          <a:blip r:embed="rId3"/>
          <a:stretch>
            <a:fillRect/>
          </a:stretch>
        </p:blipFill>
        <p:spPr>
          <a:xfrm>
            <a:off x="64258" y="620439"/>
            <a:ext cx="4507742" cy="5617122"/>
          </a:xfrm>
          <a:prstGeom prst="rect">
            <a:avLst/>
          </a:prstGeom>
        </p:spPr>
      </p:pic>
    </p:spTree>
    <p:extLst>
      <p:ext uri="{BB962C8B-B14F-4D97-AF65-F5344CB8AC3E}">
        <p14:creationId xmlns:p14="http://schemas.microsoft.com/office/powerpoint/2010/main" val="3552481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533" y="1054221"/>
            <a:ext cx="4292162" cy="2111924"/>
          </a:xfrm>
        </p:spPr>
        <p:txBody>
          <a:bodyPr>
            <a:normAutofit/>
          </a:bodyPr>
          <a:lstStyle/>
          <a:p>
            <a:pPr marL="0" indent="0" algn="ctr">
              <a:lnSpc>
                <a:spcPct val="100000"/>
              </a:lnSpc>
              <a:spcBef>
                <a:spcPts val="0"/>
              </a:spcBef>
              <a:buNone/>
              <a:defRPr/>
            </a:pPr>
            <a:r>
              <a:rPr lang="en-US" sz="3200" dirty="0" smtClean="0"/>
              <a:t>Read and Discuss</a:t>
            </a:r>
          </a:p>
          <a:p>
            <a:pPr marL="0" indent="0" algn="ctr">
              <a:lnSpc>
                <a:spcPct val="100000"/>
              </a:lnSpc>
              <a:spcBef>
                <a:spcPts val="0"/>
              </a:spcBef>
              <a:buNone/>
              <a:defRPr/>
            </a:pPr>
            <a:r>
              <a:rPr lang="en-US" sz="3200" dirty="0" smtClean="0"/>
              <a:t>Opening Mathematics</a:t>
            </a:r>
          </a:p>
          <a:p>
            <a:pPr marL="0" indent="0" algn="ctr">
              <a:lnSpc>
                <a:spcPct val="100000"/>
              </a:lnSpc>
              <a:spcBef>
                <a:spcPts val="0"/>
              </a:spcBef>
              <a:buNone/>
              <a:defRPr/>
            </a:pPr>
            <a:r>
              <a:rPr lang="en-US" sz="3200" dirty="0" smtClean="0"/>
              <a:t>Pages 180-206</a:t>
            </a:r>
          </a:p>
          <a:p>
            <a:pPr marL="0" indent="0" algn="ctr">
              <a:lnSpc>
                <a:spcPct val="100000"/>
              </a:lnSpc>
              <a:spcBef>
                <a:spcPts val="0"/>
              </a:spcBef>
              <a:buNone/>
              <a:defRPr/>
            </a:pPr>
            <a:endParaRPr lang="en-US" sz="2850" dirty="0"/>
          </a:p>
        </p:txBody>
      </p:sp>
      <p:pic>
        <p:nvPicPr>
          <p:cNvPr id="4" name="Picture 3"/>
          <p:cNvPicPr>
            <a:picLocks noChangeAspect="1"/>
          </p:cNvPicPr>
          <p:nvPr/>
        </p:nvPicPr>
        <p:blipFill>
          <a:blip r:embed="rId3"/>
          <a:stretch>
            <a:fillRect/>
          </a:stretch>
        </p:blipFill>
        <p:spPr>
          <a:xfrm>
            <a:off x="4636258" y="620439"/>
            <a:ext cx="4507742" cy="5617122"/>
          </a:xfrm>
          <a:prstGeom prst="rect">
            <a:avLst/>
          </a:prstGeom>
        </p:spPr>
      </p:pic>
    </p:spTree>
    <p:extLst>
      <p:ext uri="{BB962C8B-B14F-4D97-AF65-F5344CB8AC3E}">
        <p14:creationId xmlns:p14="http://schemas.microsoft.com/office/powerpoint/2010/main" val="2518230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5578" y="3694766"/>
            <a:ext cx="8757397" cy="2934634"/>
          </a:xfrm>
        </p:spPr>
        <p:txBody>
          <a:bodyP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smtClean="0"/>
              <a:t>Commit to an instructional action plan with an emphasis on encouraging a growth mindset in mathematics.</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sz="32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smtClean="0"/>
              <a:t>Provide a copy to Shannon or Jessica.</a:t>
            </a:r>
            <a:endParaRPr lang="en-US" sz="3200" dirty="0"/>
          </a:p>
        </p:txBody>
      </p:sp>
      <p:pic>
        <p:nvPicPr>
          <p:cNvPr id="4" name="Picture 3"/>
          <p:cNvPicPr>
            <a:picLocks noChangeAspect="1"/>
          </p:cNvPicPr>
          <p:nvPr/>
        </p:nvPicPr>
        <p:blipFill>
          <a:blip r:embed="rId3"/>
          <a:stretch>
            <a:fillRect/>
          </a:stretch>
        </p:blipFill>
        <p:spPr>
          <a:xfrm>
            <a:off x="0" y="0"/>
            <a:ext cx="9144000" cy="3592864"/>
          </a:xfrm>
          <a:prstGeom prst="rect">
            <a:avLst/>
          </a:prstGeom>
        </p:spPr>
      </p:pic>
    </p:spTree>
    <p:extLst>
      <p:ext uri="{BB962C8B-B14F-4D97-AF65-F5344CB8AC3E}">
        <p14:creationId xmlns:p14="http://schemas.microsoft.com/office/powerpoint/2010/main" val="19363787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79287" y="-29644"/>
            <a:ext cx="9913251" cy="6887644"/>
          </a:xfrm>
          <a:prstGeom prst="rect">
            <a:avLst/>
          </a:prstGeom>
        </p:spPr>
      </p:pic>
      <p:sp>
        <p:nvSpPr>
          <p:cNvPr id="3" name="Content Placeholder 2"/>
          <p:cNvSpPr>
            <a:spLocks noGrp="1"/>
          </p:cNvSpPr>
          <p:nvPr>
            <p:ph idx="1"/>
          </p:nvPr>
        </p:nvSpPr>
        <p:spPr>
          <a:xfrm>
            <a:off x="628649" y="509613"/>
            <a:ext cx="6646210" cy="2354611"/>
          </a:xfrm>
          <a:solidFill>
            <a:schemeClr val="tx1"/>
          </a:solidFill>
        </p:spPr>
        <p:txBody>
          <a:bodyPr>
            <a:noAutofit/>
          </a:bodyPr>
          <a:lstStyle/>
          <a:p>
            <a:r>
              <a:rPr lang="en-US" sz="3200" dirty="0" smtClean="0">
                <a:solidFill>
                  <a:schemeClr val="bg1"/>
                </a:solidFill>
              </a:rPr>
              <a:t>Choose PLC members</a:t>
            </a:r>
          </a:p>
          <a:p>
            <a:r>
              <a:rPr lang="en-US" sz="3200" dirty="0" smtClean="0">
                <a:solidFill>
                  <a:schemeClr val="bg1"/>
                </a:solidFill>
              </a:rPr>
              <a:t>Schedule PLC meetings</a:t>
            </a:r>
          </a:p>
          <a:p>
            <a:r>
              <a:rPr lang="en-US" sz="3200" dirty="0" smtClean="0">
                <a:solidFill>
                  <a:schemeClr val="bg1"/>
                </a:solidFill>
              </a:rPr>
              <a:t>Schedule studio days</a:t>
            </a:r>
          </a:p>
          <a:p>
            <a:r>
              <a:rPr lang="en-US" sz="3200" dirty="0" smtClean="0">
                <a:solidFill>
                  <a:schemeClr val="bg1"/>
                </a:solidFill>
              </a:rPr>
              <a:t>Work with Jess re: family math nights</a:t>
            </a:r>
            <a:endParaRPr lang="en-US" sz="3200" dirty="0">
              <a:solidFill>
                <a:schemeClr val="bg1"/>
              </a:solidFill>
            </a:endParaRPr>
          </a:p>
        </p:txBody>
      </p:sp>
    </p:spTree>
    <p:extLst>
      <p:ext uri="{BB962C8B-B14F-4D97-AF65-F5344CB8AC3E}">
        <p14:creationId xmlns:p14="http://schemas.microsoft.com/office/powerpoint/2010/main" val="30538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3581664"/>
            <a:ext cx="9008533" cy="3073136"/>
          </a:xfrm>
        </p:spPr>
        <p:txBody>
          <a:bodyPr>
            <a:normAutofit/>
          </a:bodyPr>
          <a:lstStyle/>
          <a:p>
            <a:pPr marL="0" indent="0" algn="ctr">
              <a:buNone/>
            </a:pPr>
            <a:r>
              <a:rPr lang="en-US" sz="3600" dirty="0" smtClean="0"/>
              <a:t>The rest of the day is for you to apply M2P ideas in your planning for your classroom instruction.</a:t>
            </a:r>
            <a:endParaRPr lang="en-US" sz="3600" dirty="0"/>
          </a:p>
        </p:txBody>
      </p:sp>
      <p:pic>
        <p:nvPicPr>
          <p:cNvPr id="5" name="Picture 4"/>
          <p:cNvPicPr>
            <a:picLocks noChangeAspect="1"/>
          </p:cNvPicPr>
          <p:nvPr/>
        </p:nvPicPr>
        <p:blipFill>
          <a:blip r:embed="rId3"/>
          <a:stretch>
            <a:fillRect/>
          </a:stretch>
        </p:blipFill>
        <p:spPr>
          <a:xfrm>
            <a:off x="0" y="1"/>
            <a:ext cx="9144000" cy="3390900"/>
          </a:xfrm>
          <a:prstGeom prst="rect">
            <a:avLst/>
          </a:prstGeom>
        </p:spPr>
      </p:pic>
    </p:spTree>
    <p:extLst>
      <p:ext uri="{BB962C8B-B14F-4D97-AF65-F5344CB8AC3E}">
        <p14:creationId xmlns:p14="http://schemas.microsoft.com/office/powerpoint/2010/main" val="15693385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263</TotalTime>
  <Words>575</Words>
  <Application>Microsoft Macintosh PowerPoint</Application>
  <PresentationFormat>On-screen Show (4:3)</PresentationFormat>
  <Paragraphs>91</Paragraphs>
  <Slides>10</Slides>
  <Notes>10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10</vt:i4>
      </vt:variant>
    </vt:vector>
  </HeadingPairs>
  <TitlesOfParts>
    <vt:vector size="24" baseType="lpstr">
      <vt:lpstr>Calibri</vt:lpstr>
      <vt:lpstr>Calibri Bold</vt:lpstr>
      <vt:lpstr>Calibri Light</vt:lpstr>
      <vt:lpstr>Gill Sans</vt:lpstr>
      <vt:lpstr>Heiti SC Light</vt:lpstr>
      <vt:lpstr>Heiti SC Medium</vt:lpstr>
      <vt:lpstr>Helvetica</vt:lpstr>
      <vt:lpstr>Helvetica Light</vt:lpstr>
      <vt:lpstr>Helvetica Neue</vt:lpstr>
      <vt:lpstr>Microsoft Sans Serif</vt:lpstr>
      <vt:lpstr>ＭＳ Ｐゴシック</vt:lpstr>
      <vt:lpstr>Trebuchet MS</vt:lpstr>
      <vt:lpstr>Arial</vt:lpstr>
      <vt:lpstr>Office Theme</vt:lpstr>
      <vt:lpstr> Welcome to the  Middle School Math Partnership  M2P Tuesday, August 22nd, 2017</vt:lpstr>
      <vt:lpstr>M2P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Welcome to the  Middle School Math Partnership  M2P Monday, June 29, 2015 </dc:title>
  <dc:creator>Shannon Warren</dc:creator>
  <cp:lastModifiedBy>Shannon Warren</cp:lastModifiedBy>
  <cp:revision>11</cp:revision>
  <dcterms:created xsi:type="dcterms:W3CDTF">2017-08-16T20:18:35Z</dcterms:created>
  <dcterms:modified xsi:type="dcterms:W3CDTF">2018-01-12T19:49:49Z</dcterms:modified>
</cp:coreProperties>
</file>